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276" r:id="rId3"/>
    <p:sldId id="279" r:id="rId4"/>
    <p:sldId id="274" r:id="rId5"/>
    <p:sldId id="282" r:id="rId6"/>
    <p:sldId id="263" r:id="rId7"/>
    <p:sldId id="266" r:id="rId8"/>
    <p:sldId id="277" r:id="rId9"/>
    <p:sldId id="278" r:id="rId10"/>
    <p:sldId id="265" r:id="rId11"/>
    <p:sldId id="275" r:id="rId12"/>
    <p:sldId id="273" r:id="rId13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9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93C24A-B937-40B1-BE0E-62346ED7C2CA}" type="datetimeFigureOut">
              <a:rPr lang="cs-CZ" smtClean="0"/>
              <a:t>12.8.2016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21109-4F86-4D0B-9342-E19836DDF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920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CC90AE-DFF5-409F-8546-81B3D4033841}" type="datetimeFigureOut">
              <a:rPr lang="cs-CZ" smtClean="0"/>
              <a:t>12.8.2016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369927-BEBB-47B1-9526-EA0CB8714E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642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69927-BEBB-47B1-9526-EA0CB8714E5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6038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69927-BEBB-47B1-9526-EA0CB8714E5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4975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69927-BEBB-47B1-9526-EA0CB8714E5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63924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69927-BEBB-47B1-9526-EA0CB8714E5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8690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69927-BEBB-47B1-9526-EA0CB8714E5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224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dirty="0" smtClean="0">
              <a:sym typeface="Wingdings" panose="05000000000000000000" pitchFamily="2" charset="2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69927-BEBB-47B1-9526-EA0CB8714E5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61237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69927-BEBB-47B1-9526-EA0CB8714E5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028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27EBAF-4BF5-44B6-A31D-79EC36F444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2E1DF-5222-4654-8A39-9D8A291E31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D4272-130C-4D28-A77C-7779667854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777FD-89D1-4A43-AFFC-CE134A1B63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BE9EF-38D1-4838-A700-3BB2815E4C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EBC3A-772E-41CD-8438-EAABEB68F1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9A7EAB-B6E2-439B-B048-A89748340F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E6C49-D36C-4DB1-996B-4887D3831E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9E08F-350D-438A-9516-EDDB639D04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CED7D6-571C-4628-AF46-CC47D2D7FC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984C9-EC7A-4666-BA6B-B33C12FC9E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68538" y="274638"/>
            <a:ext cx="64182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18957D1-F68B-4135-81DE-0A2B153743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1" name="Group 7"/>
          <p:cNvGrpSpPr>
            <a:grpSpLocks/>
          </p:cNvGrpSpPr>
          <p:nvPr userDrawn="1"/>
        </p:nvGrpSpPr>
        <p:grpSpPr bwMode="auto">
          <a:xfrm>
            <a:off x="0" y="115888"/>
            <a:ext cx="9144000" cy="973137"/>
            <a:chOff x="0" y="73"/>
            <a:chExt cx="5760" cy="613"/>
          </a:xfrm>
        </p:grpSpPr>
        <p:pic>
          <p:nvPicPr>
            <p:cNvPr id="1032" name="Picture 4" descr="ZCU_logotyp_cmyk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105" y="73"/>
              <a:ext cx="1006" cy="5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3" name="AutoShape 12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0" y="663"/>
              <a:ext cx="5760" cy="23"/>
            </a:xfrm>
            <a:prstGeom prst="actionButtonBlank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online.sagepub.com/" TargetMode="External"/><Relationship Id="rId2" Type="http://schemas.openxmlformats.org/officeDocument/2006/relationships/hyperlink" Target="http://www.jstor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ss.zcu.cz/" TargetMode="External"/><Relationship Id="rId5" Type="http://schemas.openxmlformats.org/officeDocument/2006/relationships/hyperlink" Target="http://www.oxfordjournals.org/" TargetMode="External"/><Relationship Id="rId4" Type="http://schemas.openxmlformats.org/officeDocument/2006/relationships/hyperlink" Target="http://journals.cambridge.org/action/subscribedTo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stor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oxfordjournals.org/" TargetMode="External"/><Relationship Id="rId5" Type="http://schemas.openxmlformats.org/officeDocument/2006/relationships/hyperlink" Target="http://journals.cambridge.org/action/subscribedTo" TargetMode="External"/><Relationship Id="rId4" Type="http://schemas.openxmlformats.org/officeDocument/2006/relationships/hyperlink" Target="http://online.sagepub.com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hss.zcu.cz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990656" cy="1728192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4000" dirty="0" smtClean="0"/>
              <a:t>Zpráva o řešení projektu LR1305 </a:t>
            </a:r>
            <a:r>
              <a:rPr lang="cs-CZ" sz="2800" dirty="0" smtClean="0"/>
              <a:t>Průběžná oponentura za období 2013 - 2015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3886200"/>
            <a:ext cx="7704856" cy="2351112"/>
          </a:xfrm>
        </p:spPr>
        <p:txBody>
          <a:bodyPr/>
          <a:lstStyle/>
          <a:p>
            <a:pPr algn="l" eaLnBrk="1" hangingPunct="1"/>
            <a:endParaRPr lang="cs-CZ" sz="2400" dirty="0" smtClean="0"/>
          </a:p>
          <a:p>
            <a:pPr algn="l" eaLnBrk="1" hangingPunct="1"/>
            <a:r>
              <a:rPr lang="cs-CZ" sz="2000" dirty="0" smtClean="0"/>
              <a:t>Nositel </a:t>
            </a:r>
            <a:r>
              <a:rPr lang="cs-CZ" sz="2000" dirty="0"/>
              <a:t>projektu: </a:t>
            </a:r>
            <a:r>
              <a:rPr lang="cs-CZ" sz="2000" dirty="0" smtClean="0"/>
              <a:t>		Západočeská univerzita v Plzni</a:t>
            </a:r>
          </a:p>
          <a:p>
            <a:pPr algn="l" eaLnBrk="1" hangingPunct="1"/>
            <a:r>
              <a:rPr lang="cs-CZ" sz="2000" dirty="0" smtClean="0"/>
              <a:t>Řešitel projektu: 		Ing</a:t>
            </a:r>
            <a:r>
              <a:rPr lang="cs-CZ" sz="2000" dirty="0"/>
              <a:t>. Barbora </a:t>
            </a:r>
            <a:r>
              <a:rPr lang="cs-CZ" sz="2000" dirty="0" smtClean="0"/>
              <a:t>Katolická</a:t>
            </a:r>
          </a:p>
          <a:p>
            <a:pPr algn="l" eaLnBrk="1" hangingPunct="1"/>
            <a:r>
              <a:rPr lang="cs-CZ" sz="2000" dirty="0" smtClean="0"/>
              <a:t>Členové řešitelského týmu: 	PhDr. Miloslava Faitová 					Mgr. Zdeňka </a:t>
            </a:r>
            <a:r>
              <a:rPr lang="cs-CZ" sz="2000" dirty="0" err="1" smtClean="0"/>
              <a:t>Firstová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629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68538" y="274638"/>
            <a:ext cx="6551934" cy="777875"/>
          </a:xfrm>
        </p:spPr>
        <p:txBody>
          <a:bodyPr/>
          <a:lstStyle/>
          <a:p>
            <a:r>
              <a:rPr lang="cs-CZ" dirty="0" smtClean="0"/>
              <a:t>Výsledky řešení projektu 2013 - 2015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/>
          <a:lstStyle/>
          <a:p>
            <a:endParaRPr lang="cs-CZ" sz="2000" dirty="0"/>
          </a:p>
          <a:p>
            <a:r>
              <a:rPr lang="cs-CZ" sz="2000" dirty="0" smtClean="0"/>
              <a:t>Byly splněny všechny cíle projektu</a:t>
            </a:r>
            <a:r>
              <a:rPr lang="cs-CZ" sz="2000" dirty="0"/>
              <a:t> </a:t>
            </a:r>
            <a:r>
              <a:rPr lang="cs-CZ" sz="2000" dirty="0" smtClean="0"/>
              <a:t>(zajištění přístupu k EIZ, informovanosti uživatelů a propagace).</a:t>
            </a:r>
          </a:p>
          <a:p>
            <a:endParaRPr lang="cs-CZ" sz="2000" dirty="0" smtClean="0"/>
          </a:p>
          <a:p>
            <a:r>
              <a:rPr lang="cs-CZ" sz="2000" dirty="0" smtClean="0"/>
              <a:t>Řešení probíhalo dle harmonogramu.</a:t>
            </a:r>
          </a:p>
          <a:p>
            <a:endParaRPr lang="cs-CZ" sz="2000" dirty="0" smtClean="0"/>
          </a:p>
          <a:p>
            <a:r>
              <a:rPr lang="cs-CZ" sz="2000" dirty="0"/>
              <a:t>Byly naplněny povinné i nepovinné MI</a:t>
            </a:r>
            <a:r>
              <a:rPr lang="cs-CZ" sz="2000" dirty="0" smtClean="0"/>
              <a:t>.</a:t>
            </a:r>
          </a:p>
          <a:p>
            <a:endParaRPr lang="cs-CZ" sz="2000" dirty="0" smtClean="0"/>
          </a:p>
          <a:p>
            <a:r>
              <a:rPr lang="cs-CZ" sz="2000" dirty="0"/>
              <a:t>Byl dodržen finanční plán projektu </a:t>
            </a:r>
            <a:r>
              <a:rPr lang="cs-CZ" sz="2000" dirty="0" smtClean="0"/>
              <a:t>(dle </a:t>
            </a:r>
            <a:r>
              <a:rPr lang="cs-CZ" sz="2000" dirty="0"/>
              <a:t>dodatku č. </a:t>
            </a:r>
            <a:r>
              <a:rPr lang="cs-CZ" sz="2000" dirty="0" smtClean="0"/>
              <a:t>1/2015 Smlouvy).</a:t>
            </a:r>
          </a:p>
          <a:p>
            <a:endParaRPr lang="cs-CZ" sz="2000" dirty="0" smtClean="0"/>
          </a:p>
          <a:p>
            <a:pPr marL="457200" lvl="1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8337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68538" y="274638"/>
            <a:ext cx="6875462" cy="777875"/>
          </a:xfrm>
        </p:spPr>
        <p:txBody>
          <a:bodyPr/>
          <a:lstStyle/>
          <a:p>
            <a:r>
              <a:rPr lang="cs-CZ" dirty="0" smtClean="0"/>
              <a:t>Prezentace výsledků projektu LR1305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712968" cy="4525963"/>
          </a:xfrm>
        </p:spPr>
        <p:txBody>
          <a:bodyPr/>
          <a:lstStyle/>
          <a:p>
            <a:endParaRPr lang="cs-CZ" sz="2000" dirty="0" smtClean="0"/>
          </a:p>
          <a:p>
            <a:r>
              <a:rPr lang="cs-CZ" sz="2000" dirty="0" smtClean="0"/>
              <a:t>Funkční přístup k databázím:</a:t>
            </a:r>
          </a:p>
          <a:p>
            <a:pPr marL="457200" lvl="1" indent="0">
              <a:buNone/>
            </a:pPr>
            <a:r>
              <a:rPr lang="cs-CZ" sz="1600" b="1" dirty="0"/>
              <a:t>	</a:t>
            </a:r>
            <a:r>
              <a:rPr lang="cs-CZ" sz="1800" b="1" dirty="0"/>
              <a:t>JSTOR</a:t>
            </a:r>
            <a:r>
              <a:rPr lang="cs-CZ" sz="1800" dirty="0"/>
              <a:t>: </a:t>
            </a:r>
            <a:r>
              <a:rPr lang="cs-CZ" sz="1800" dirty="0">
                <a:hlinkClick r:id="rId2"/>
              </a:rPr>
              <a:t>http://www.jstor.org</a:t>
            </a:r>
            <a:r>
              <a:rPr lang="cs-CZ" sz="1800" dirty="0"/>
              <a:t> </a:t>
            </a:r>
          </a:p>
          <a:p>
            <a:pPr marL="457200" lvl="1" indent="0">
              <a:buNone/>
            </a:pPr>
            <a:r>
              <a:rPr lang="cs-CZ" sz="1800" b="1" dirty="0"/>
              <a:t>	</a:t>
            </a:r>
            <a:r>
              <a:rPr lang="cs-CZ" sz="1800" b="1" dirty="0" err="1"/>
              <a:t>Sage</a:t>
            </a:r>
            <a:r>
              <a:rPr lang="cs-CZ" sz="1800" dirty="0"/>
              <a:t>: </a:t>
            </a:r>
            <a:r>
              <a:rPr lang="cs-CZ" sz="1800" dirty="0">
                <a:hlinkClick r:id="rId3"/>
              </a:rPr>
              <a:t>http://online.sagepub.com</a:t>
            </a:r>
            <a:endParaRPr lang="cs-CZ" sz="1800" dirty="0"/>
          </a:p>
          <a:p>
            <a:pPr marL="457200" lvl="1" indent="0">
              <a:buNone/>
            </a:pPr>
            <a:r>
              <a:rPr lang="cs-CZ" sz="1800" b="1" dirty="0"/>
              <a:t>	Cambridge </a:t>
            </a:r>
            <a:r>
              <a:rPr lang="cs-CZ" sz="1800" b="1" dirty="0" err="1"/>
              <a:t>Journals</a:t>
            </a:r>
            <a:r>
              <a:rPr lang="cs-CZ" sz="1800" dirty="0"/>
              <a:t>: </a:t>
            </a:r>
            <a:r>
              <a:rPr lang="cs-CZ" sz="1800" dirty="0">
                <a:hlinkClick r:id="rId4"/>
              </a:rPr>
              <a:t>http://journals.cambridge.org/action/subscribedTo</a:t>
            </a:r>
            <a:endParaRPr lang="cs-CZ" sz="1800" dirty="0"/>
          </a:p>
          <a:p>
            <a:pPr marL="457200" lvl="1" indent="0">
              <a:buNone/>
            </a:pPr>
            <a:r>
              <a:rPr lang="cs-CZ" sz="1800" b="1" dirty="0"/>
              <a:t>	Oxford </a:t>
            </a:r>
            <a:r>
              <a:rPr lang="cs-CZ" sz="1800" b="1" dirty="0" err="1"/>
              <a:t>Journals</a:t>
            </a:r>
            <a:r>
              <a:rPr lang="cs-CZ" sz="1800" dirty="0"/>
              <a:t>: </a:t>
            </a:r>
            <a:r>
              <a:rPr lang="cs-CZ" sz="1800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5"/>
              </a:rPr>
              <a:t>http://www.oxfordjournals.org/</a:t>
            </a:r>
            <a:endParaRPr lang="cs-CZ" sz="1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r>
              <a:rPr lang="cs-CZ" sz="2000" dirty="0" smtClean="0"/>
              <a:t>Webové stránky projektu: </a:t>
            </a:r>
            <a:r>
              <a:rPr lang="cs-CZ" sz="1800" dirty="0" smtClean="0">
                <a:hlinkClick r:id="rId6"/>
              </a:rPr>
              <a:t>http://hss.zcu.cz</a:t>
            </a:r>
            <a:r>
              <a:rPr lang="cs-CZ" sz="1800" dirty="0" smtClean="0"/>
              <a:t> </a:t>
            </a:r>
          </a:p>
          <a:p>
            <a:r>
              <a:rPr lang="cs-CZ" sz="2000" dirty="0" smtClean="0"/>
              <a:t>Propagační materiály k EIZ, plakát k projektu</a:t>
            </a:r>
          </a:p>
          <a:p>
            <a:r>
              <a:rPr lang="cs-CZ" sz="2000" dirty="0" smtClean="0"/>
              <a:t>Smlouva o poskytnutí podpory, dodatek č. 1/2015, periodické zprávy projektu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5646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Děkuji za pozornost.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383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LR1305 – informace o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3576" y="1340768"/>
            <a:ext cx="8229600" cy="4525963"/>
          </a:xfrm>
        </p:spPr>
        <p:txBody>
          <a:bodyPr/>
          <a:lstStyle/>
          <a:p>
            <a:r>
              <a:rPr lang="cs-CZ" sz="2000" dirty="0"/>
              <a:t>Projekt </a:t>
            </a:r>
            <a:r>
              <a:rPr lang="cs-CZ" sz="2000" b="1" dirty="0"/>
              <a:t>LR1305: „Zajištění informačních zdrojů pro humanitní a společenskovědní obory“ </a:t>
            </a:r>
          </a:p>
          <a:p>
            <a:endParaRPr lang="cs-CZ" sz="2000" dirty="0" smtClean="0"/>
          </a:p>
          <a:p>
            <a:r>
              <a:rPr lang="cs-CZ" sz="2000" dirty="0" smtClean="0"/>
              <a:t>Doba </a:t>
            </a:r>
            <a:r>
              <a:rPr lang="cs-CZ" sz="2000" dirty="0"/>
              <a:t>řešení projektu: 6. 8. 2013 - 30. 11. </a:t>
            </a:r>
            <a:r>
              <a:rPr lang="cs-CZ" sz="2000" dirty="0" smtClean="0"/>
              <a:t>2017</a:t>
            </a:r>
            <a:endParaRPr lang="cs-CZ" sz="2000" b="1" dirty="0"/>
          </a:p>
          <a:p>
            <a:r>
              <a:rPr lang="cs-CZ" sz="2000" dirty="0"/>
              <a:t>Účastníci projektu: 11 VŠ </a:t>
            </a:r>
          </a:p>
          <a:p>
            <a:r>
              <a:rPr lang="cs-CZ" sz="2000" dirty="0" smtClean="0"/>
              <a:t>Náklady projektu za období 2013 – 2015:</a:t>
            </a:r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722418"/>
              </p:ext>
            </p:extLst>
          </p:nvPr>
        </p:nvGraphicFramePr>
        <p:xfrm>
          <a:off x="935596" y="3717032"/>
          <a:ext cx="7272808" cy="19877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6204"/>
                <a:gridCol w="1152128"/>
                <a:gridCol w="1296144"/>
                <a:gridCol w="1296144"/>
                <a:gridCol w="1692188"/>
              </a:tblGrid>
              <a:tr h="52416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9525" marR="9525" marT="9525" marB="0" anchor="b"/>
                </a:tc>
              </a:tr>
              <a:tr h="555956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9525" marR="9525" marT="9525" marB="0" anchor="b"/>
                </a:tc>
              </a:tr>
              <a:tr h="504056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9525" marR="9525" marT="9525" marB="0" anchor="b"/>
                </a:tc>
              </a:tr>
              <a:tr h="403546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634554"/>
              </p:ext>
            </p:extLst>
          </p:nvPr>
        </p:nvGraphicFramePr>
        <p:xfrm>
          <a:off x="755576" y="3717032"/>
          <a:ext cx="7632847" cy="19877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9396"/>
                <a:gridCol w="1209164"/>
                <a:gridCol w="1241960"/>
                <a:gridCol w="1224136"/>
                <a:gridCol w="1728191"/>
              </a:tblGrid>
              <a:tr h="652860"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u="none" strike="noStrike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2013</a:t>
                      </a:r>
                      <a:r>
                        <a:rPr lang="cs-CZ" sz="1400" b="1" u="none" strike="noStrike" dirty="0">
                          <a:effectLst/>
                        </a:rPr>
                        <a:t> </a:t>
                      </a:r>
                      <a:r>
                        <a:rPr lang="cs-CZ" sz="1400" b="0" u="none" strike="noStrike" dirty="0">
                          <a:effectLst/>
                        </a:rPr>
                        <a:t>(tis. Kč)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u="none" strike="noStrike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2014</a:t>
                      </a:r>
                      <a:r>
                        <a:rPr lang="cs-CZ" sz="1400" b="1" u="none" strike="noStrike" dirty="0">
                          <a:effectLst/>
                        </a:rPr>
                        <a:t> </a:t>
                      </a:r>
                      <a:r>
                        <a:rPr lang="cs-CZ" sz="1400" b="0" u="none" strike="noStrike" dirty="0">
                          <a:effectLst/>
                        </a:rPr>
                        <a:t>(tis. Kč)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u="none" strike="noStrike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2015</a:t>
                      </a:r>
                      <a:r>
                        <a:rPr lang="cs-CZ" sz="1400" b="1" u="none" strike="noStrike" dirty="0">
                          <a:effectLst/>
                        </a:rPr>
                        <a:t> </a:t>
                      </a:r>
                      <a:r>
                        <a:rPr lang="cs-CZ" sz="1400" b="0" u="none" strike="noStrike" dirty="0">
                          <a:effectLst/>
                        </a:rPr>
                        <a:t>(tis. Kč)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u="none" strike="noStrike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Celkem  2013-2017</a:t>
                      </a:r>
                      <a:endParaRPr lang="cs-CZ" sz="1400" b="1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6431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>
                          <a:effectLst/>
                        </a:rPr>
                        <a:t>Účelová podpora projektu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u="none" strike="noStrike" dirty="0">
                          <a:effectLst/>
                        </a:rPr>
                        <a:t>6460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u="none" strike="noStrike" dirty="0">
                          <a:effectLst/>
                        </a:rPr>
                        <a:t>4777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u="none" strike="noStrike">
                          <a:effectLst/>
                        </a:rPr>
                        <a:t>7090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u="none" strike="noStrike" dirty="0">
                          <a:effectLst/>
                        </a:rPr>
                        <a:t>30579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6431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>
                          <a:effectLst/>
                        </a:rPr>
                        <a:t>Uznané náklady projektu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u="none" strike="noStrike" dirty="0">
                          <a:effectLst/>
                        </a:rPr>
                        <a:t>8682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u="none" strike="noStrike" dirty="0">
                          <a:effectLst/>
                        </a:rPr>
                        <a:t>6701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u="none" strike="noStrike" dirty="0">
                          <a:effectLst/>
                        </a:rPr>
                        <a:t>10315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u="none" strike="noStrike" dirty="0">
                          <a:effectLst/>
                        </a:rPr>
                        <a:t>42417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6431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>
                          <a:effectLst/>
                        </a:rPr>
                        <a:t>Spoluúčast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2222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1924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3225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11898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5569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 dirty="0">
                          <a:effectLst/>
                        </a:rPr>
                        <a:t>Míra podpory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74%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71%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69%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214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LR1305 – informace o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Hlavní cíl projektu:</a:t>
            </a:r>
          </a:p>
          <a:p>
            <a:pPr lvl="1"/>
            <a:r>
              <a:rPr lang="cs-CZ" sz="2000" dirty="0"/>
              <a:t> zajistit kontinuitu přístupu k významným EIZ pro humanitní a společenskovědní obory konsorciální licencí pro 11 VŠ.</a:t>
            </a:r>
          </a:p>
          <a:p>
            <a:pPr marL="457200" lvl="1" indent="0">
              <a:buNone/>
            </a:pPr>
            <a:endParaRPr lang="cs-CZ" sz="2000" dirty="0"/>
          </a:p>
          <a:p>
            <a:r>
              <a:rPr lang="cs-CZ" sz="2000" dirty="0"/>
              <a:t>Dílčí cíle:</a:t>
            </a:r>
          </a:p>
          <a:p>
            <a:pPr lvl="1"/>
            <a:r>
              <a:rPr lang="cs-CZ" sz="2000" dirty="0"/>
              <a:t>Zajistit uživatelům přístup (včetně vzdáleného) k požadovaným informačním zdrojům pro výzkum pro HSS obory.</a:t>
            </a:r>
          </a:p>
          <a:p>
            <a:pPr lvl="1"/>
            <a:r>
              <a:rPr lang="cs-CZ" sz="2000" dirty="0"/>
              <a:t>Zajistit informovanost uživatelů.</a:t>
            </a:r>
          </a:p>
          <a:p>
            <a:pPr lvl="1"/>
            <a:r>
              <a:rPr lang="cs-CZ" sz="2000" dirty="0"/>
              <a:t>Zajistit pravidelné proškolování pro efektivní využívání EIZ.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362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696744" cy="777875"/>
          </a:xfrm>
        </p:spPr>
        <p:txBody>
          <a:bodyPr/>
          <a:lstStyle/>
          <a:p>
            <a:r>
              <a:rPr lang="cs-CZ" dirty="0"/>
              <a:t>LR1305 – řešení v </a:t>
            </a:r>
            <a:r>
              <a:rPr lang="cs-CZ" dirty="0" smtClean="0"/>
              <a:t>období 2013 - </a:t>
            </a:r>
            <a:r>
              <a:rPr lang="cs-CZ" dirty="0"/>
              <a:t>2015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/>
              <a:t>Řešení </a:t>
            </a:r>
            <a:r>
              <a:rPr lang="cs-CZ" sz="2000" b="1" dirty="0" smtClean="0"/>
              <a:t>2013-2015 </a:t>
            </a:r>
            <a:r>
              <a:rPr lang="cs-CZ" sz="2000" dirty="0"/>
              <a:t>– </a:t>
            </a:r>
            <a:r>
              <a:rPr lang="cs-CZ" sz="2000" i="1" dirty="0"/>
              <a:t>plnění </a:t>
            </a:r>
            <a:r>
              <a:rPr lang="cs-CZ" sz="2000" i="1" dirty="0" smtClean="0"/>
              <a:t>3 dílčích </a:t>
            </a:r>
            <a:r>
              <a:rPr lang="cs-CZ" sz="2000" i="1" dirty="0"/>
              <a:t>cílů projektu</a:t>
            </a:r>
            <a:r>
              <a:rPr lang="cs-CZ" sz="2000" dirty="0"/>
              <a:t>:</a:t>
            </a:r>
          </a:p>
          <a:p>
            <a:pPr marL="0" indent="0">
              <a:buNone/>
            </a:pPr>
            <a:endParaRPr lang="cs-CZ" sz="2000" dirty="0"/>
          </a:p>
          <a:p>
            <a:pPr marL="457200" indent="-457200">
              <a:buAutoNum type="arabicParenR"/>
            </a:pPr>
            <a:r>
              <a:rPr lang="cs-CZ" sz="2000" b="1" dirty="0"/>
              <a:t>Zajištění přístupu k </a:t>
            </a:r>
            <a:r>
              <a:rPr lang="cs-CZ" sz="2000" b="1" dirty="0" smtClean="0"/>
              <a:t>plným textům klíčových EIZ pro HSS obory formou konsorciální licence:</a:t>
            </a:r>
            <a:endParaRPr lang="cs-CZ" sz="2000" b="1" dirty="0"/>
          </a:p>
          <a:p>
            <a:pPr marL="457200" lvl="1" indent="0">
              <a:buNone/>
            </a:pPr>
            <a:r>
              <a:rPr lang="cs-CZ" sz="1600" b="1" dirty="0" smtClean="0"/>
              <a:t>	JSTOR </a:t>
            </a:r>
            <a:r>
              <a:rPr lang="cs-CZ" sz="1600" dirty="0" smtClean="0"/>
              <a:t>(11): </a:t>
            </a:r>
            <a:r>
              <a:rPr lang="cs-CZ" sz="1600" dirty="0">
                <a:hlinkClick r:id="rId3"/>
              </a:rPr>
              <a:t>http://www.jstor.org</a:t>
            </a:r>
            <a:r>
              <a:rPr lang="cs-CZ" sz="1600" dirty="0"/>
              <a:t> </a:t>
            </a:r>
          </a:p>
          <a:p>
            <a:pPr marL="457200" lvl="1" indent="0">
              <a:buNone/>
            </a:pPr>
            <a:r>
              <a:rPr lang="cs-CZ" sz="1600" b="1" dirty="0"/>
              <a:t>	</a:t>
            </a:r>
            <a:r>
              <a:rPr lang="cs-CZ" sz="1600" b="1" dirty="0" err="1" smtClean="0"/>
              <a:t>Sage</a:t>
            </a:r>
            <a:r>
              <a:rPr lang="cs-CZ" sz="1600" b="1" dirty="0" smtClean="0"/>
              <a:t> </a:t>
            </a:r>
            <a:r>
              <a:rPr lang="cs-CZ" sz="1600" dirty="0" smtClean="0"/>
              <a:t>(6): </a:t>
            </a:r>
            <a:r>
              <a:rPr lang="cs-CZ" sz="1600" dirty="0">
                <a:hlinkClick r:id="rId4"/>
              </a:rPr>
              <a:t>http://online.sagepub.com</a:t>
            </a:r>
            <a:endParaRPr lang="cs-CZ" sz="1600" dirty="0"/>
          </a:p>
          <a:p>
            <a:pPr marL="457200" lvl="1" indent="0">
              <a:buNone/>
            </a:pPr>
            <a:r>
              <a:rPr lang="cs-CZ" sz="1600" b="1" dirty="0"/>
              <a:t>	Cambridge </a:t>
            </a:r>
            <a:r>
              <a:rPr lang="cs-CZ" sz="1600" b="1" dirty="0" err="1" smtClean="0"/>
              <a:t>Journals</a:t>
            </a:r>
            <a:r>
              <a:rPr lang="cs-CZ" sz="1600" b="1" dirty="0" smtClean="0"/>
              <a:t> </a:t>
            </a:r>
            <a:r>
              <a:rPr lang="cs-CZ" sz="1600" dirty="0" smtClean="0"/>
              <a:t>(5): </a:t>
            </a:r>
            <a:r>
              <a:rPr lang="cs-CZ" sz="1600" dirty="0">
                <a:hlinkClick r:id="rId5"/>
              </a:rPr>
              <a:t>http://journals.cambridge.org/action/subscribedTo</a:t>
            </a:r>
            <a:endParaRPr lang="cs-CZ" sz="1600" dirty="0"/>
          </a:p>
          <a:p>
            <a:pPr marL="457200" lvl="1" indent="0">
              <a:buNone/>
            </a:pPr>
            <a:r>
              <a:rPr lang="cs-CZ" sz="1600" b="1" dirty="0"/>
              <a:t>	Oxford </a:t>
            </a:r>
            <a:r>
              <a:rPr lang="cs-CZ" sz="1600" b="1" dirty="0" err="1" smtClean="0"/>
              <a:t>Journals</a:t>
            </a:r>
            <a:r>
              <a:rPr lang="cs-CZ" sz="1600" b="1" dirty="0" smtClean="0"/>
              <a:t> </a:t>
            </a:r>
            <a:r>
              <a:rPr lang="cs-CZ" sz="1600" dirty="0" smtClean="0"/>
              <a:t>(5): </a:t>
            </a:r>
            <a:r>
              <a:rPr lang="cs-CZ" sz="1600" dirty="0">
                <a:hlinkClick r:id="rId6"/>
              </a:rPr>
              <a:t>http://www.oxfordjournals.org/</a:t>
            </a:r>
            <a:endParaRPr lang="cs-CZ" sz="1600" dirty="0"/>
          </a:p>
          <a:p>
            <a:pPr lvl="2"/>
            <a:endParaRPr lang="cs-CZ" sz="1600" dirty="0" smtClean="0"/>
          </a:p>
          <a:p>
            <a:pPr lvl="2"/>
            <a:r>
              <a:rPr lang="cs-CZ" sz="1800" dirty="0"/>
              <a:t>Konsorciální předplatné na přístup k EIZ (licenční smlouvy, úhrada faktur vydavatelům, fakturace spoluúčastí od institucí</a:t>
            </a:r>
            <a:r>
              <a:rPr lang="cs-CZ" sz="1800" dirty="0" smtClean="0"/>
              <a:t>)</a:t>
            </a:r>
          </a:p>
          <a:p>
            <a:pPr lvl="2"/>
            <a:r>
              <a:rPr lang="cs-CZ" sz="1800" dirty="0" smtClean="0"/>
              <a:t>Přístup z </a:t>
            </a:r>
            <a:r>
              <a:rPr lang="cs-CZ" sz="1800" dirty="0"/>
              <a:t>počítačové sítě institucí i vzdáleně (všichni vydavatelé EIZ z projektu  podporují </a:t>
            </a:r>
            <a:r>
              <a:rPr lang="cs-CZ" sz="1800" dirty="0" err="1"/>
              <a:t>Shibboleth</a:t>
            </a:r>
            <a:r>
              <a:rPr lang="cs-CZ" sz="1800" dirty="0"/>
              <a:t>)</a:t>
            </a:r>
          </a:p>
          <a:p>
            <a:pPr lvl="2"/>
            <a:r>
              <a:rPr lang="cs-CZ" sz="1800" dirty="0"/>
              <a:t>Režim </a:t>
            </a:r>
            <a:r>
              <a:rPr lang="cs-CZ" sz="1800" dirty="0" smtClean="0"/>
              <a:t>24/7</a:t>
            </a:r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51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LR – instituce a EIZ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8699337"/>
              </p:ext>
            </p:extLst>
          </p:nvPr>
        </p:nvGraphicFramePr>
        <p:xfrm>
          <a:off x="539548" y="2492895"/>
          <a:ext cx="8064900" cy="31326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92"/>
                <a:gridCol w="648072"/>
                <a:gridCol w="648072"/>
                <a:gridCol w="648072"/>
                <a:gridCol w="624067"/>
                <a:gridCol w="672075"/>
                <a:gridCol w="672075"/>
                <a:gridCol w="672075"/>
                <a:gridCol w="672076"/>
                <a:gridCol w="672074"/>
                <a:gridCol w="672075"/>
                <a:gridCol w="672075"/>
              </a:tblGrid>
              <a:tr h="216119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u="none" strike="noStrike" dirty="0">
                          <a:effectLst/>
                        </a:rPr>
                        <a:t>ZČU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u="none" strike="noStrike" dirty="0">
                          <a:effectLst/>
                        </a:rPr>
                        <a:t>UK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u="none" strike="noStrike" dirty="0">
                          <a:effectLst/>
                        </a:rPr>
                        <a:t>MU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u="none" strike="noStrike" dirty="0">
                          <a:effectLst/>
                        </a:rPr>
                        <a:t>JČU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u="none" strike="noStrike" dirty="0">
                          <a:effectLst/>
                        </a:rPr>
                        <a:t>OU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u="none" strike="noStrike" dirty="0">
                          <a:effectLst/>
                        </a:rPr>
                        <a:t>UTB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u="none" strike="noStrike" dirty="0">
                          <a:effectLst/>
                        </a:rPr>
                        <a:t>UPOL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u="none" strike="noStrike" dirty="0">
                          <a:effectLst/>
                        </a:rPr>
                        <a:t>UJEP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u="none" strike="noStrike" dirty="0">
                          <a:effectLst/>
                        </a:rPr>
                        <a:t>MUP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u="none" strike="noStrike" dirty="0">
                          <a:effectLst/>
                        </a:rPr>
                        <a:t>Mendelu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u="none" strike="noStrike" dirty="0">
                          <a:effectLst/>
                        </a:rPr>
                        <a:t>UHK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6924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26744"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b="1" u="none" strike="noStrike">
                          <a:effectLst/>
                        </a:rPr>
                        <a:t>JSTOR - vybrané kolekce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u="none" strike="noStrike" dirty="0">
                          <a:effectLst/>
                        </a:rPr>
                        <a:t>I.-V.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rgbClr val="9F9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u="none" strike="noStrike" dirty="0">
                          <a:effectLst/>
                        </a:rPr>
                        <a:t> V., VI.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rgbClr val="9F9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u="none" strike="noStrike" dirty="0">
                          <a:effectLst/>
                        </a:rPr>
                        <a:t>I.-V., VIII.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rgbClr val="9F9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u="none" strike="noStrike" dirty="0">
                          <a:effectLst/>
                        </a:rPr>
                        <a:t>I.-IV.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rgbClr val="9F9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u="none" strike="noStrike" dirty="0">
                          <a:effectLst/>
                        </a:rPr>
                        <a:t>I.-IV.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rgbClr val="9F9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u="none" strike="noStrike" dirty="0">
                          <a:effectLst/>
                        </a:rPr>
                        <a:t>I.-IV.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rgbClr val="9F9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u="none" strike="noStrike" dirty="0">
                          <a:effectLst/>
                        </a:rPr>
                        <a:t>I.-V.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rgbClr val="9F9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u="none" strike="noStrike" dirty="0">
                          <a:effectLst/>
                        </a:rPr>
                        <a:t>I.-IV.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rgbClr val="9F9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u="none" strike="noStrike" dirty="0">
                          <a:effectLst/>
                        </a:rPr>
                        <a:t>I.-IV.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rgbClr val="9F9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u="none" strike="noStrike" dirty="0">
                          <a:effectLst/>
                        </a:rPr>
                        <a:t>I., II.,VI., IX., X.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rgbClr val="9F9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u="none" strike="noStrike" dirty="0">
                          <a:effectLst/>
                        </a:rPr>
                        <a:t>I.,II.,V., VI.,IX.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rgbClr val="9F9FFF"/>
                    </a:solidFill>
                  </a:tcPr>
                </a:tc>
              </a:tr>
              <a:tr h="699065"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b="1" u="none" strike="noStrike">
                          <a:effectLst/>
                        </a:rPr>
                        <a:t>Sage - HSS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u="none" strike="noStrike" dirty="0">
                          <a:effectLst/>
                        </a:rPr>
                        <a:t> 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rgbClr val="9F9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u="none" strike="noStrike" dirty="0">
                          <a:effectLst/>
                        </a:rPr>
                        <a:t> 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u="none" strike="noStrike" dirty="0">
                          <a:effectLst/>
                        </a:rPr>
                        <a:t> 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rgbClr val="9F9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u="none" strike="noStrike" dirty="0">
                          <a:effectLst/>
                        </a:rPr>
                        <a:t> 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u="none" strike="noStrike" dirty="0">
                          <a:effectLst/>
                        </a:rPr>
                        <a:t> 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rgbClr val="9F9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u="none" strike="noStrike" dirty="0">
                          <a:effectLst/>
                        </a:rPr>
                        <a:t> 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rgbClr val="9F9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u="none" strike="noStrike" dirty="0">
                          <a:effectLst/>
                        </a:rPr>
                        <a:t> 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rgbClr val="9F9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u="none" strike="noStrike" dirty="0">
                          <a:effectLst/>
                        </a:rPr>
                        <a:t> 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rgbClr val="9F9FFF"/>
                    </a:solidFill>
                  </a:tcPr>
                </a:tc>
              </a:tr>
              <a:tr h="737022"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b="1" u="none" strike="noStrike">
                          <a:effectLst/>
                        </a:rPr>
                        <a:t>Cambridge Journals - HSS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u="none" strike="noStrike" dirty="0">
                          <a:effectLst/>
                        </a:rPr>
                        <a:t> 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rgbClr val="9F9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u="none" strike="noStrike" dirty="0">
                          <a:effectLst/>
                        </a:rPr>
                        <a:t> 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u="none" strike="noStrike" dirty="0">
                          <a:effectLst/>
                        </a:rPr>
                        <a:t> 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rgbClr val="9F9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u="none" strike="noStrike" dirty="0">
                          <a:effectLst/>
                        </a:rPr>
                        <a:t> 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u="none" strike="noStrike" dirty="0">
                          <a:effectLst/>
                        </a:rPr>
                        <a:t> 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rgbClr val="9F9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u="none" strike="noStrike" dirty="0">
                          <a:effectLst/>
                        </a:rPr>
                        <a:t> 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rgbClr val="9F9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u="none" strike="noStrike" dirty="0">
                          <a:effectLst/>
                        </a:rPr>
                        <a:t> 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rgbClr val="9F9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u="none" strike="noStrike" dirty="0">
                          <a:effectLst/>
                        </a:rPr>
                        <a:t> 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626744"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b="1" u="none" strike="noStrike" dirty="0">
                          <a:effectLst/>
                        </a:rPr>
                        <a:t>Oxford </a:t>
                      </a:r>
                      <a:r>
                        <a:rPr lang="cs-CZ" sz="1100" b="1" u="none" strike="noStrike" dirty="0" err="1">
                          <a:effectLst/>
                        </a:rPr>
                        <a:t>Journals</a:t>
                      </a:r>
                      <a:r>
                        <a:rPr lang="cs-CZ" sz="1100" b="1" u="none" strike="noStrike" dirty="0">
                          <a:effectLst/>
                        </a:rPr>
                        <a:t> - HSS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u="none" strike="noStrike" dirty="0">
                          <a:effectLst/>
                        </a:rPr>
                        <a:t> 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rgbClr val="9F9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u="none" strike="noStrike" dirty="0">
                          <a:effectLst/>
                        </a:rPr>
                        <a:t> 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u="none" strike="noStrike" dirty="0">
                          <a:effectLst/>
                        </a:rPr>
                        <a:t> 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rgbClr val="9F9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u="none" strike="noStrike" dirty="0">
                          <a:effectLst/>
                        </a:rPr>
                        <a:t> 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rgbClr val="9F9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u="none" strike="noStrike" dirty="0">
                          <a:effectLst/>
                        </a:rPr>
                        <a:t> 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rgbClr val="9F9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u="none" strike="noStrike" dirty="0">
                          <a:effectLst/>
                        </a:rPr>
                        <a:t> 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rgbClr val="9F9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u="none" strike="noStrike" dirty="0">
                          <a:effectLst/>
                        </a:rPr>
                        <a:t> 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100" u="none" strike="noStrike" dirty="0">
                          <a:effectLst/>
                        </a:rPr>
                        <a:t> 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1259632" y="1509931"/>
            <a:ext cx="6768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Seznam institucí a  zpřístupněných EIZ v období 2013- 2015:</a:t>
            </a:r>
          </a:p>
        </p:txBody>
      </p:sp>
    </p:spTree>
    <p:extLst>
      <p:ext uri="{BB962C8B-B14F-4D97-AF65-F5344CB8AC3E}">
        <p14:creationId xmlns:p14="http://schemas.microsoft.com/office/powerpoint/2010/main" val="403792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68538" y="274638"/>
            <a:ext cx="6695950" cy="777875"/>
          </a:xfrm>
        </p:spPr>
        <p:txBody>
          <a:bodyPr/>
          <a:lstStyle/>
          <a:p>
            <a:r>
              <a:rPr lang="cs-CZ" dirty="0"/>
              <a:t>LR1305 – řešení v období </a:t>
            </a:r>
            <a:r>
              <a:rPr lang="cs-CZ" dirty="0" smtClean="0"/>
              <a:t>2013 - </a:t>
            </a:r>
            <a:r>
              <a:rPr lang="cs-CZ" dirty="0"/>
              <a:t>2015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685015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 smtClean="0"/>
              <a:t>Řešení 2013-2015 </a:t>
            </a:r>
            <a:r>
              <a:rPr lang="cs-CZ" sz="2000" dirty="0" smtClean="0"/>
              <a:t>– </a:t>
            </a:r>
            <a:r>
              <a:rPr lang="cs-CZ" sz="2000" i="1" dirty="0" smtClean="0"/>
              <a:t>plnění 3 dílčích cílů projektu</a:t>
            </a:r>
            <a:r>
              <a:rPr lang="cs-CZ" sz="2000" dirty="0" smtClean="0"/>
              <a:t>: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2)   </a:t>
            </a:r>
            <a:r>
              <a:rPr lang="cs-CZ" sz="2000" b="1" dirty="0" smtClean="0"/>
              <a:t>Zajištění školení uživatelů pro efektivní využívání EIZ: 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cs-CZ" sz="1800" dirty="0" smtClean="0"/>
              <a:t>1 školení školitelů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cs-CZ" sz="1800" dirty="0" smtClean="0"/>
              <a:t>291 </a:t>
            </a:r>
            <a:r>
              <a:rPr lang="cs-CZ" sz="1800" dirty="0"/>
              <a:t>školení pro uživatele </a:t>
            </a:r>
            <a:r>
              <a:rPr lang="cs-CZ" sz="1800" dirty="0" smtClean="0"/>
              <a:t>EIZ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cs-CZ" sz="1800" dirty="0"/>
              <a:t>3</a:t>
            </a:r>
            <a:r>
              <a:rPr lang="cs-CZ" sz="1800" dirty="0" smtClean="0"/>
              <a:t> pracovní setkání řešitele s účastníky projektu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cs-CZ" sz="1800" dirty="0"/>
              <a:t>E</a:t>
            </a:r>
            <a:r>
              <a:rPr lang="cs-CZ" sz="1800" dirty="0" smtClean="0"/>
              <a:t>-mailová komunikace</a:t>
            </a:r>
            <a:r>
              <a:rPr lang="cs-CZ" sz="1800" dirty="0"/>
              <a:t> </a:t>
            </a:r>
            <a:r>
              <a:rPr lang="cs-CZ" sz="1800" dirty="0" smtClean="0"/>
              <a:t>řešitele s účastníky projektu (dle potřeb řešení projektu)</a:t>
            </a:r>
          </a:p>
          <a:p>
            <a:pPr marL="857250" lvl="2" indent="0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cs-CZ" sz="2000" dirty="0" smtClean="0"/>
              <a:t>3)   </a:t>
            </a:r>
            <a:r>
              <a:rPr lang="cs-CZ" sz="2000" b="1" dirty="0" smtClean="0"/>
              <a:t> Zajištění propagace:</a:t>
            </a:r>
            <a:endParaRPr lang="cs-CZ" sz="1800" b="1" dirty="0" smtClean="0"/>
          </a:p>
          <a:p>
            <a:pPr lvl="2"/>
            <a:r>
              <a:rPr lang="cs-CZ" sz="1800" dirty="0" smtClean="0"/>
              <a:t>Tisk a distribuce propagačních letáků + záložek k JSTOR, </a:t>
            </a:r>
            <a:r>
              <a:rPr lang="cs-CZ" sz="1800" dirty="0" err="1" smtClean="0"/>
              <a:t>Sage</a:t>
            </a:r>
            <a:r>
              <a:rPr lang="cs-CZ" sz="1800" dirty="0" smtClean="0"/>
              <a:t>, Oxford </a:t>
            </a:r>
            <a:r>
              <a:rPr lang="cs-CZ" sz="1800" dirty="0" err="1" smtClean="0"/>
              <a:t>Journals</a:t>
            </a:r>
            <a:r>
              <a:rPr lang="cs-CZ" sz="1800" dirty="0" smtClean="0"/>
              <a:t>, Cambridge </a:t>
            </a:r>
            <a:r>
              <a:rPr lang="cs-CZ" sz="1800" dirty="0" err="1" smtClean="0"/>
              <a:t>Journals</a:t>
            </a:r>
            <a:r>
              <a:rPr lang="cs-CZ" sz="1800" dirty="0" smtClean="0"/>
              <a:t> </a:t>
            </a:r>
          </a:p>
          <a:p>
            <a:pPr lvl="2"/>
            <a:r>
              <a:rPr lang="cs-CZ" sz="1800" dirty="0" smtClean="0"/>
              <a:t>Tisk plakátu k projektu </a:t>
            </a:r>
          </a:p>
          <a:p>
            <a:pPr lvl="2"/>
            <a:r>
              <a:rPr lang="cs-CZ" sz="1800" dirty="0" smtClean="0"/>
              <a:t>Tvorba a průběžná aktualizace webových stránek projektu (</a:t>
            </a:r>
            <a:r>
              <a:rPr lang="cs-CZ" sz="1800" dirty="0" smtClean="0">
                <a:hlinkClick r:id="rId3"/>
              </a:rPr>
              <a:t>http://hss.zcu.cz</a:t>
            </a:r>
            <a:r>
              <a:rPr lang="cs-CZ" sz="1800" dirty="0" smtClean="0"/>
              <a:t> )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22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67744" y="116632"/>
            <a:ext cx="6623942" cy="777875"/>
          </a:xfrm>
        </p:spPr>
        <p:txBody>
          <a:bodyPr/>
          <a:lstStyle/>
          <a:p>
            <a:r>
              <a:rPr lang="cs-CZ" dirty="0" smtClean="0"/>
              <a:t>LR1305 – </a:t>
            </a:r>
            <a:br>
              <a:rPr lang="cs-CZ" dirty="0" smtClean="0"/>
            </a:br>
            <a:r>
              <a:rPr lang="cs-CZ" dirty="0" smtClean="0"/>
              <a:t>monitorovací indikátory 2014, 2015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 smtClean="0"/>
              <a:t>Povinné MI:</a:t>
            </a:r>
          </a:p>
          <a:p>
            <a:pPr marL="457200" indent="-457200">
              <a:buAutoNum type="arabicParenR"/>
            </a:pPr>
            <a:r>
              <a:rPr lang="cs-CZ" sz="1800" dirty="0" smtClean="0"/>
              <a:t>Počet zpřístupněných EIZ /nakoupených titulů:</a:t>
            </a:r>
          </a:p>
          <a:p>
            <a:pPr lvl="1" indent="-342900">
              <a:buFontTx/>
              <a:buChar char="-"/>
            </a:pPr>
            <a:r>
              <a:rPr lang="cs-CZ" sz="1800" dirty="0" smtClean="0"/>
              <a:t>Hodnota indikátoru projektu v r. 2014: 4/2358 (cílová 4/2336)</a:t>
            </a:r>
          </a:p>
          <a:p>
            <a:pPr lvl="1" indent="-342900">
              <a:buFontTx/>
              <a:buChar char="-"/>
            </a:pPr>
            <a:r>
              <a:rPr lang="cs-CZ" sz="1800" dirty="0"/>
              <a:t>Hodnota indikátoru projektu v r. 2015: 4/2464 </a:t>
            </a:r>
            <a:endParaRPr lang="cs-CZ" sz="1800" dirty="0" smtClean="0"/>
          </a:p>
          <a:p>
            <a:pPr marL="457200" indent="-457200">
              <a:buAutoNum type="arabicParenR"/>
            </a:pPr>
            <a:r>
              <a:rPr lang="cs-CZ" sz="1800" dirty="0" smtClean="0"/>
              <a:t>Počet skutečných uživatelů EIZ – akademických </a:t>
            </a:r>
            <a:r>
              <a:rPr lang="cs-CZ" sz="1800" dirty="0"/>
              <a:t>a</a:t>
            </a:r>
            <a:r>
              <a:rPr lang="cs-CZ" sz="1800" dirty="0" smtClean="0"/>
              <a:t> výzkumných pracovníků v poměru k počtu všech pracovníků ve výzkumu v ČR (dle ČSÚ)</a:t>
            </a:r>
          </a:p>
          <a:p>
            <a:pPr lvl="1" indent="-342900">
              <a:buFontTx/>
              <a:buChar char="-"/>
            </a:pPr>
            <a:r>
              <a:rPr lang="cs-CZ" sz="1800" dirty="0" smtClean="0"/>
              <a:t>Hodnota indikátoru projektu v r. 2014: 4115/60329 (cílová 4159/55697)</a:t>
            </a:r>
          </a:p>
          <a:p>
            <a:pPr lvl="1" indent="-342900">
              <a:buFontTx/>
              <a:buChar char="-"/>
            </a:pPr>
            <a:r>
              <a:rPr lang="cs-CZ" sz="1800" dirty="0"/>
              <a:t>Hodnota indikátoru projektu v r. 2015: 3871/64443 </a:t>
            </a:r>
            <a:endParaRPr lang="cs-CZ" sz="1800" dirty="0" smtClean="0"/>
          </a:p>
          <a:p>
            <a:pPr marL="457200" indent="-457200">
              <a:buAutoNum type="arabicParenR"/>
            </a:pPr>
            <a:r>
              <a:rPr lang="cs-CZ" sz="1800" b="1" dirty="0" smtClean="0"/>
              <a:t>Počet přístupů a stažených plných textů v přepočtu na 1 uživatele</a:t>
            </a:r>
          </a:p>
          <a:p>
            <a:pPr marL="685800" lvl="1">
              <a:buFontTx/>
              <a:buChar char="-"/>
            </a:pPr>
            <a:r>
              <a:rPr lang="cs-CZ" sz="1800" dirty="0" smtClean="0"/>
              <a:t>Počet zobrazení plných textů na 1 uživatele v r. 2014: 4,6; v r. 2015:  5,17  (cílová 1,8)</a:t>
            </a:r>
          </a:p>
          <a:p>
            <a:pPr marL="685800" lvl="1">
              <a:buFontTx/>
              <a:buChar char="-"/>
            </a:pPr>
            <a:r>
              <a:rPr lang="cs-CZ" sz="1800" dirty="0" smtClean="0"/>
              <a:t>Počet realizovaných přístupů na 1 uživatele v r. 2014: 3,85; v r. 2015: 4,84 (cílová 1,8)</a:t>
            </a:r>
          </a:p>
          <a:p>
            <a:pPr marL="0" indent="0">
              <a:buNone/>
            </a:pPr>
            <a:r>
              <a:rPr lang="cs-CZ" sz="2000" b="1" dirty="0" smtClean="0"/>
              <a:t>Nepovinné MI:</a:t>
            </a:r>
          </a:p>
          <a:p>
            <a:pPr marL="0" indent="0">
              <a:buNone/>
            </a:pPr>
            <a:r>
              <a:rPr lang="cs-CZ" sz="1800" dirty="0"/>
              <a:t>1) Míra využití pořízených EIZ konečnými uživateli:</a:t>
            </a:r>
          </a:p>
          <a:p>
            <a:pPr marL="0" indent="0">
              <a:buNone/>
            </a:pPr>
            <a:r>
              <a:rPr lang="cs-CZ" sz="1800" dirty="0"/>
              <a:t>    - Hodnota indikátoru projektu </a:t>
            </a:r>
            <a:r>
              <a:rPr lang="cs-CZ" sz="1800" dirty="0" smtClean="0"/>
              <a:t>v r. 2014: 460%; v </a:t>
            </a:r>
            <a:r>
              <a:rPr lang="cs-CZ" sz="1800" dirty="0"/>
              <a:t>r. 2015: 517% (cílová </a:t>
            </a:r>
            <a:r>
              <a:rPr lang="en-US" sz="1800" dirty="0"/>
              <a:t>&gt; 70</a:t>
            </a:r>
            <a:r>
              <a:rPr lang="cs-CZ" sz="1800" dirty="0" smtClean="0"/>
              <a:t>%)</a:t>
            </a:r>
            <a:endParaRPr lang="cs-CZ" sz="1800" dirty="0"/>
          </a:p>
          <a:p>
            <a:pPr marL="0" indent="0">
              <a:buNone/>
            </a:pPr>
            <a:r>
              <a:rPr lang="cs-CZ" sz="2000" b="1" dirty="0"/>
              <a:t>Povinné i nepovinné indikátory projektu </a:t>
            </a:r>
            <a:r>
              <a:rPr lang="cs-CZ" sz="2000" b="1" dirty="0" smtClean="0"/>
              <a:t>jsou splněny</a:t>
            </a:r>
            <a:r>
              <a:rPr lang="cs-CZ" sz="2000" b="1" dirty="0"/>
              <a:t>.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9212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Socioekonomické  aspekty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/>
          <a:lstStyle/>
          <a:p>
            <a:r>
              <a:rPr lang="cs-CZ" sz="1800" dirty="0" smtClean="0"/>
              <a:t>Zajištění přístupu k významným EIZ pro humanitní a společenskovědní obory na úrovni srovnatelné se zahraničními univerzitami, zvýšení konkurenceschopnosti ve </a:t>
            </a:r>
            <a:r>
              <a:rPr lang="cs-CZ" sz="1800" dirty="0" err="1" smtClean="0"/>
              <a:t>VaVaI</a:t>
            </a:r>
            <a:r>
              <a:rPr lang="cs-CZ" sz="1800" dirty="0" smtClean="0"/>
              <a:t> a uplatnitelnosti české vědy v mezinárodním kontextu.</a:t>
            </a:r>
          </a:p>
          <a:p>
            <a:r>
              <a:rPr lang="cs-CZ" sz="1800" dirty="0" smtClean="0"/>
              <a:t>Široká dostupnost - přístup (i pro veřejnost) z počítačové sítě univerzit + vzdálený přístup po autentizaci.</a:t>
            </a:r>
          </a:p>
          <a:p>
            <a:r>
              <a:rPr lang="cs-CZ" sz="1800" dirty="0" smtClean="0"/>
              <a:t>Prokazatelná efektivnost </a:t>
            </a:r>
            <a:r>
              <a:rPr lang="cs-CZ" sz="1800" dirty="0"/>
              <a:t>konsorciální licence </a:t>
            </a:r>
            <a:r>
              <a:rPr lang="cs-CZ" sz="1800" dirty="0" smtClean="0"/>
              <a:t>(x nákup jednotlivých článků s průměrnou cenou 480-1009 Kč/ 1 článek).</a:t>
            </a:r>
          </a:p>
          <a:p>
            <a:pPr marL="0" indent="0">
              <a:buNone/>
            </a:pPr>
            <a:r>
              <a:rPr lang="cs-CZ" sz="1600" b="1" dirty="0"/>
              <a:t>	</a:t>
            </a:r>
            <a:r>
              <a:rPr lang="cs-CZ" sz="1600" b="1" dirty="0" smtClean="0"/>
              <a:t>	</a:t>
            </a:r>
          </a:p>
          <a:p>
            <a:pPr marL="0" indent="0">
              <a:buNone/>
            </a:pPr>
            <a:r>
              <a:rPr lang="cs-CZ" sz="1600" b="1" dirty="0"/>
              <a:t> </a:t>
            </a:r>
            <a:r>
              <a:rPr lang="cs-CZ" sz="1600" b="1" dirty="0" smtClean="0"/>
              <a:t>                                      Cena za článek při konsorciální licenci:</a:t>
            </a: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430140"/>
              </p:ext>
            </p:extLst>
          </p:nvPr>
        </p:nvGraphicFramePr>
        <p:xfrm>
          <a:off x="1403648" y="3717032"/>
          <a:ext cx="6552728" cy="2952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6104"/>
                <a:gridCol w="1106305"/>
                <a:gridCol w="1361606"/>
                <a:gridCol w="1446706"/>
                <a:gridCol w="1702007"/>
              </a:tblGrid>
              <a:tr h="558821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100" b="1" i="0" u="none" strike="noStrike" dirty="0">
                          <a:solidFill>
                            <a:srgbClr val="6B6BCF"/>
                          </a:solidFill>
                          <a:effectLst/>
                          <a:latin typeface="Arial" panose="020B0604020202020204" pitchFamily="34" charset="0"/>
                        </a:rPr>
                        <a:t>2014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100" b="0" i="0" u="none" strike="noStrike">
                          <a:solidFill>
                            <a:srgbClr val="6B6BCF"/>
                          </a:solidFill>
                          <a:effectLst/>
                          <a:latin typeface="Arial" panose="020B0604020202020204" pitchFamily="34" charset="0"/>
                        </a:rPr>
                        <a:t>stažené FT za konsorcium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100" b="0" i="0" u="none" strike="noStrike">
                          <a:solidFill>
                            <a:srgbClr val="6B6BCF"/>
                          </a:solidFill>
                          <a:effectLst/>
                          <a:latin typeface="Arial" panose="020B0604020202020204" pitchFamily="34" charset="0"/>
                        </a:rPr>
                        <a:t>platba za přístup v Kč (v r. 2013)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100" b="0" i="0" u="none" strike="noStrike">
                          <a:solidFill>
                            <a:srgbClr val="6B6BCF"/>
                          </a:solidFill>
                          <a:effectLst/>
                          <a:latin typeface="Arial" panose="020B0604020202020204" pitchFamily="34" charset="0"/>
                        </a:rPr>
                        <a:t>cena za článek v Kč (dotace + 26% spoluúčast)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průměrná </a:t>
                      </a:r>
                      <a:r>
                        <a:rPr lang="cs-CZ" sz="1100" b="0" i="0" u="none" strike="noStrike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cena za článek při zakoupení  v Kč</a:t>
                      </a:r>
                    </a:p>
                  </a:txBody>
                  <a:tcPr marL="9525" marR="9525" marT="9525" marB="0" anchor="b"/>
                </a:tc>
              </a:tr>
              <a:tr h="19107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JSTOR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145248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3301096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22,7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483</a:t>
                      </a:r>
                    </a:p>
                  </a:txBody>
                  <a:tcPr marL="9525" marR="9525" marT="9525" marB="0" anchor="b"/>
                </a:tc>
              </a:tr>
              <a:tr h="19107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1341073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175,2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964</a:t>
                      </a:r>
                    </a:p>
                  </a:txBody>
                  <a:tcPr marL="9525" marR="9525" marT="9525" marB="0" anchor="b"/>
                </a:tc>
              </a:tr>
              <a:tr h="19107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OUP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2249635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481,6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964</a:t>
                      </a:r>
                    </a:p>
                  </a:txBody>
                  <a:tcPr marL="9525" marR="9525" marT="9525" marB="0" anchor="b"/>
                </a:tc>
              </a:tr>
              <a:tr h="19107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1051685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311,6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905</a:t>
                      </a:r>
                    </a:p>
                  </a:txBody>
                  <a:tcPr marL="9525" marR="9525" marT="9525" marB="0" anchor="b"/>
                </a:tc>
              </a:tr>
              <a:tr h="306123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558821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100" b="1" i="0" u="none" strike="noStrike">
                          <a:solidFill>
                            <a:srgbClr val="6B6BCF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100" b="0" i="0" u="none" strike="noStrike">
                          <a:solidFill>
                            <a:srgbClr val="6B6BCF"/>
                          </a:solidFill>
                          <a:effectLst/>
                          <a:latin typeface="Arial" panose="020B0604020202020204" pitchFamily="34" charset="0"/>
                        </a:rPr>
                        <a:t>stažené FT za konsorcium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100" b="0" i="0" u="none" strike="noStrike">
                          <a:solidFill>
                            <a:srgbClr val="6B6BCF"/>
                          </a:solidFill>
                          <a:effectLst/>
                          <a:latin typeface="Arial" panose="020B0604020202020204" pitchFamily="34" charset="0"/>
                        </a:rPr>
                        <a:t>platba za přístup v Kč (v r. 2014)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100" b="0" i="0" u="none" strike="noStrike">
                          <a:solidFill>
                            <a:srgbClr val="6B6BCF"/>
                          </a:solidFill>
                          <a:effectLst/>
                          <a:latin typeface="Arial" panose="020B0604020202020204" pitchFamily="34" charset="0"/>
                        </a:rPr>
                        <a:t>cena za článek v Kč (dotace + 29% spoluúčast)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průměrná cena za článek při zakoupení  v Kč</a:t>
                      </a:r>
                    </a:p>
                  </a:txBody>
                  <a:tcPr marL="9525" marR="9525" marT="9525" marB="0" anchor="b"/>
                </a:tc>
              </a:tr>
              <a:tr h="19107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JSTOR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128369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1966308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15,3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538</a:t>
                      </a:r>
                    </a:p>
                  </a:txBody>
                  <a:tcPr marL="9525" marR="9525" marT="9525" marB="0" anchor="b"/>
                </a:tc>
              </a:tr>
              <a:tr h="19107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33964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1853081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54,6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1076</a:t>
                      </a:r>
                    </a:p>
                  </a:txBody>
                  <a:tcPr marL="9525" marR="9525" marT="9525" marB="0" anchor="b"/>
                </a:tc>
              </a:tr>
              <a:tr h="19107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OUP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2530817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600,7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1076</a:t>
                      </a:r>
                    </a:p>
                  </a:txBody>
                  <a:tcPr marL="9525" marR="9525" marT="9525" marB="0" anchor="b"/>
                </a:tc>
              </a:tr>
              <a:tr h="19107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384576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76,7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1009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440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68538" y="59547"/>
            <a:ext cx="6418262" cy="777875"/>
          </a:xfrm>
        </p:spPr>
        <p:txBody>
          <a:bodyPr/>
          <a:lstStyle/>
          <a:p>
            <a:r>
              <a:rPr lang="cs-CZ" dirty="0" smtClean="0"/>
              <a:t>Rizika projektu</a:t>
            </a:r>
            <a:br>
              <a:rPr lang="cs-CZ" dirty="0" smtClean="0"/>
            </a:br>
            <a:r>
              <a:rPr lang="cs-CZ" dirty="0" smtClean="0"/>
              <a:t>Vývoj finanční spoluúčasti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/>
          <a:lstStyle/>
          <a:p>
            <a:r>
              <a:rPr lang="cs-CZ" sz="1800" dirty="0" smtClean="0"/>
              <a:t>Vysoká míra rizika týkající se „výrazných kurzových změn“:</a:t>
            </a:r>
          </a:p>
          <a:p>
            <a:pPr lvl="1"/>
            <a:r>
              <a:rPr lang="cs-CZ" sz="1800" dirty="0"/>
              <a:t>Cílená intervence ČNB vůči CZK </a:t>
            </a:r>
            <a:r>
              <a:rPr lang="en-US" sz="1800" dirty="0">
                <a:sym typeface="Wingdings" panose="05000000000000000000" pitchFamily="2" charset="2"/>
              </a:rPr>
              <a:t> </a:t>
            </a:r>
            <a:r>
              <a:rPr lang="cs-CZ" sz="1800" dirty="0">
                <a:sym typeface="Wingdings" panose="05000000000000000000" pitchFamily="2" charset="2"/>
              </a:rPr>
              <a:t>výrazný růst cen EIZ hrazených v GBP a </a:t>
            </a:r>
            <a:r>
              <a:rPr lang="cs-CZ" sz="1800" dirty="0" smtClean="0">
                <a:sym typeface="Wingdings" panose="05000000000000000000" pitchFamily="2" charset="2"/>
              </a:rPr>
              <a:t>USD  nárůst spoluúčasti institucí</a:t>
            </a:r>
            <a:endParaRPr lang="cs-CZ" sz="1800" dirty="0">
              <a:sym typeface="Wingdings" panose="05000000000000000000" pitchFamily="2" charset="2"/>
            </a:endParaRPr>
          </a:p>
          <a:p>
            <a:pPr lvl="1"/>
            <a:r>
              <a:rPr lang="cs-CZ" sz="1800" dirty="0">
                <a:sym typeface="Wingdings" panose="05000000000000000000" pitchFamily="2" charset="2"/>
              </a:rPr>
              <a:t>Výskyt ani velikost dopadu tohoto rizika není možné ovlivnit, mimo možnost působení řešitele </a:t>
            </a:r>
            <a:r>
              <a:rPr lang="cs-CZ" sz="1800" dirty="0" smtClean="0">
                <a:sym typeface="Wingdings" panose="05000000000000000000" pitchFamily="2" charset="2"/>
              </a:rPr>
              <a:t>projektu</a:t>
            </a:r>
          </a:p>
          <a:p>
            <a:pPr marL="457200" lvl="1" indent="0">
              <a:buNone/>
            </a:pPr>
            <a:endParaRPr lang="cs-CZ" sz="1800" dirty="0"/>
          </a:p>
          <a:p>
            <a:pPr marL="0" indent="0" algn="ctr">
              <a:buNone/>
            </a:pPr>
            <a:r>
              <a:rPr lang="cs-CZ" sz="1800" dirty="0" smtClean="0"/>
              <a:t>Vývoj kurzu a spoluúčasti institucí na projektu: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177424"/>
              </p:ext>
            </p:extLst>
          </p:nvPr>
        </p:nvGraphicFramePr>
        <p:xfrm>
          <a:off x="1151620" y="3861048"/>
          <a:ext cx="6840759" cy="18188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4176"/>
                <a:gridCol w="986748"/>
                <a:gridCol w="1214048"/>
                <a:gridCol w="928389"/>
                <a:gridCol w="999804"/>
                <a:gridCol w="1127594"/>
              </a:tblGrid>
              <a:tr h="345639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400" b="1" i="0" u="none" strike="noStrike" dirty="0">
                          <a:solidFill>
                            <a:srgbClr val="92D050"/>
                          </a:solidFill>
                          <a:effectLst/>
                          <a:latin typeface="Arial" panose="020B0604020202020204" pitchFamily="34" charset="0"/>
                        </a:rPr>
                        <a:t>      Návrh projektu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9525" marR="9525" marT="9525" marB="0" anchor="b"/>
                </a:tc>
              </a:tr>
              <a:tr h="345639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Kurz GBP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400" b="0" i="0" u="none" strike="noStrike" dirty="0">
                          <a:solidFill>
                            <a:srgbClr val="92D050"/>
                          </a:solidFill>
                          <a:effectLst/>
                          <a:latin typeface="Arial" panose="020B0604020202020204" pitchFamily="34" charset="0"/>
                        </a:rPr>
                        <a:t>32,5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32,265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34,86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38,554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34,513</a:t>
                      </a:r>
                    </a:p>
                  </a:txBody>
                  <a:tcPr marL="9525" marR="9525" marT="9525" marB="0" anchor="b"/>
                </a:tc>
              </a:tr>
              <a:tr h="345639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Kurz USD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400" b="0" i="0" u="none" strike="noStrike" dirty="0">
                          <a:solidFill>
                            <a:srgbClr val="92D050"/>
                          </a:solidFill>
                          <a:effectLst/>
                          <a:latin typeface="Arial" panose="020B0604020202020204" pitchFamily="34" charset="0"/>
                        </a:rPr>
                        <a:t>21,5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19,934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22,235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24,347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24,419</a:t>
                      </a:r>
                    </a:p>
                  </a:txBody>
                  <a:tcPr marL="9525" marR="9525" marT="9525" marB="0" anchor="b"/>
                </a:tc>
              </a:tr>
              <a:tr h="345639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Spoluúčast (Kč)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400" b="0" i="0" u="none" strike="noStrike" dirty="0">
                          <a:solidFill>
                            <a:srgbClr val="92D05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2 222 000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1 924 000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3 225 000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2 427 000 </a:t>
                      </a:r>
                    </a:p>
                  </a:txBody>
                  <a:tcPr marL="9525" marR="9525" marT="9525" marB="0" anchor="b"/>
                </a:tc>
              </a:tr>
              <a:tr h="345639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400" b="1" i="0" u="none" strike="noStrike">
                          <a:solidFill>
                            <a:srgbClr val="6B6BCF"/>
                          </a:solidFill>
                          <a:effectLst/>
                          <a:latin typeface="Arial" panose="020B0604020202020204" pitchFamily="34" charset="0"/>
                        </a:rPr>
                        <a:t>Spoluúčast (%)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92D05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400" b="1" i="0" u="none" strike="noStrike">
                          <a:solidFill>
                            <a:srgbClr val="6B6BCF"/>
                          </a:solidFill>
                          <a:effectLst/>
                          <a:latin typeface="Arial" panose="020B0604020202020204" pitchFamily="34" charset="0"/>
                        </a:rPr>
                        <a:t>25,60%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400" b="1" i="0" u="none" strike="noStrike">
                          <a:solidFill>
                            <a:srgbClr val="6B6BCF"/>
                          </a:solidFill>
                          <a:effectLst/>
                          <a:latin typeface="Arial" panose="020B0604020202020204" pitchFamily="34" charset="0"/>
                        </a:rPr>
                        <a:t>28,70%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400" b="1" i="0" u="none" strike="noStrike">
                          <a:solidFill>
                            <a:srgbClr val="6B6BCF"/>
                          </a:solidFill>
                          <a:effectLst/>
                          <a:latin typeface="Arial" panose="020B0604020202020204" pitchFamily="34" charset="0"/>
                        </a:rPr>
                        <a:t>31,30%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400" b="1" i="0" u="none" strike="noStrike" dirty="0">
                          <a:solidFill>
                            <a:srgbClr val="6B6BCF"/>
                          </a:solidFill>
                          <a:effectLst/>
                          <a:latin typeface="Arial" panose="020B0604020202020204" pitchFamily="34" charset="0"/>
                        </a:rPr>
                        <a:t>28,60%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514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1511</TotalTime>
  <Words>909</Words>
  <Application>Microsoft Office PowerPoint</Application>
  <PresentationFormat>Předvádění na obrazovce (4:3)</PresentationFormat>
  <Paragraphs>274</Paragraphs>
  <Slides>12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Výchozí návrh</vt:lpstr>
      <vt:lpstr>  Zpráva o řešení projektu LR1305 Průběžná oponentura za období 2013 - 2015   </vt:lpstr>
      <vt:lpstr>LR1305 – informace o projektu</vt:lpstr>
      <vt:lpstr>LR1305 – informace o projektu</vt:lpstr>
      <vt:lpstr>LR1305 – řešení v období 2013 - 2015</vt:lpstr>
      <vt:lpstr>LR – instituce a EIZ</vt:lpstr>
      <vt:lpstr>LR1305 – řešení v období 2013 - 2015</vt:lpstr>
      <vt:lpstr>LR1305 –  monitorovací indikátory 2014, 2015</vt:lpstr>
      <vt:lpstr>Socioekonomické  aspekty projektu</vt:lpstr>
      <vt:lpstr>Rizika projektu Vývoj finanční spoluúčasti </vt:lpstr>
      <vt:lpstr>Výsledky řešení projektu 2013 - 2015</vt:lpstr>
      <vt:lpstr>Prezentace výsledků projektu LR1305</vt:lpstr>
      <vt:lpstr>Prezentace aplikace PowerPoint</vt:lpstr>
    </vt:vector>
  </TitlesOfParts>
  <Company>ZCU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UN</dc:creator>
  <cp:lastModifiedBy>Ing. Barbora KATOLICKÁ</cp:lastModifiedBy>
  <cp:revision>137</cp:revision>
  <cp:lastPrinted>2016-06-07T10:10:32Z</cp:lastPrinted>
  <dcterms:created xsi:type="dcterms:W3CDTF">2010-06-09T19:41:10Z</dcterms:created>
  <dcterms:modified xsi:type="dcterms:W3CDTF">2016-08-12T07:19:20Z</dcterms:modified>
</cp:coreProperties>
</file>